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embeddings/oleObject4.bin" ContentType="application/vnd.openxmlformats-officedocument.oleObject"/>
  <Override PartName="/ppt/tags/tag7.xml" ContentType="application/vnd.openxmlformats-officedocument.presentationml.tags+xml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tags/tag8.xml" ContentType="application/vnd.openxmlformats-officedocument.presentationml.tags+xml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tags/tag9.xml" ContentType="application/vnd.openxmlformats-officedocument.presentationml.tags+xml"/>
  <Override PartName="/ppt/notesSlides/notesSlide7.xml" ContentType="application/vnd.openxmlformats-officedocument.presentationml.notesSlide+xml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tags/tag10.xml" ContentType="application/vnd.openxmlformats-officedocument.presentationml.tags+xml"/>
  <Override PartName="/ppt/notesSlides/notesSlide8.xml" ContentType="application/vnd.openxmlformats-officedocument.presentationml.notesSlide+xml"/>
  <Override PartName="/ppt/tags/tag11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tags/tag14.xml" ContentType="application/vnd.openxmlformats-officedocument.presentationml.tags+xml"/>
  <Override PartName="/ppt/notesSlides/notesSlide12.xml" ContentType="application/vnd.openxmlformats-officedocument.presentationml.notesSlide+xml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Microsoft_Equation1.bin" ContentType="application/vnd.openxmlformats-officedocument.oleObject"/>
  <Override PartName="/ppt/tags/tag15.xml" ContentType="application/vnd.openxmlformats-officedocument.presentationml.tags+xml"/>
  <Override PartName="/ppt/notesSlides/notesSlide13.xml" ContentType="application/vnd.openxmlformats-officedocument.presentationml.notesSlide+xml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tags/tag16.xml" ContentType="application/vnd.openxmlformats-officedocument.presentationml.tags+xml"/>
  <Override PartName="/ppt/notesSlides/notesSlide14.xml" ContentType="application/vnd.openxmlformats-officedocument.presentationml.notesSlide+xml"/>
  <Override PartName="/ppt/embeddings/oleObject18.bin" ContentType="application/vnd.openxmlformats-officedocument.oleObject"/>
  <Override PartName="/ppt/notesSlides/notesSlide15.xml" ContentType="application/vnd.openxmlformats-officedocument.presentationml.notesSlide+xml"/>
  <Override PartName="/ppt/embeddings/Microsoft_Equation2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embeddings/oleObject21.bin" ContentType="application/vnd.openxmlformats-officedocument.oleObject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embeddings/Microsoft_Equation3.bin" ContentType="application/vnd.openxmlformats-officedocument.oleObject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316" r:id="rId4"/>
    <p:sldId id="317" r:id="rId5"/>
    <p:sldId id="318" r:id="rId6"/>
    <p:sldId id="319" r:id="rId7"/>
    <p:sldId id="268" r:id="rId8"/>
    <p:sldId id="307" r:id="rId9"/>
    <p:sldId id="309" r:id="rId10"/>
    <p:sldId id="310" r:id="rId11"/>
    <p:sldId id="311" r:id="rId12"/>
    <p:sldId id="328" r:id="rId13"/>
    <p:sldId id="306" r:id="rId14"/>
    <p:sldId id="315" r:id="rId15"/>
    <p:sldId id="320" r:id="rId16"/>
    <p:sldId id="321" r:id="rId17"/>
    <p:sldId id="322" r:id="rId18"/>
    <p:sldId id="323" r:id="rId19"/>
    <p:sldId id="331" r:id="rId20"/>
    <p:sldId id="333" r:id="rId21"/>
    <p:sldId id="332" r:id="rId22"/>
    <p:sldId id="324" r:id="rId23"/>
    <p:sldId id="334" r:id="rId24"/>
    <p:sldId id="335" r:id="rId25"/>
    <p:sldId id="325" r:id="rId26"/>
    <p:sldId id="327" r:id="rId27"/>
    <p:sldId id="330" r:id="rId28"/>
    <p:sldId id="329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0000"/>
    <a:srgbClr val="D6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80" d="100"/>
          <a:sy n="80" d="100"/>
        </p:scale>
        <p:origin x="-1368" y="7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7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Relationship Id="rId2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media/image1.png>
</file>

<file path=ppt/media/image10.jpeg>
</file>

<file path=ppt/media/image17.jpeg>
</file>

<file path=ppt/media/image2.png>
</file>

<file path=ppt/media/image21.jpeg>
</file>

<file path=ppt/media/image29.jpeg>
</file>

<file path=ppt/media/image3.jpeg>
</file>

<file path=ppt/media/image34.jpeg>
</file>

<file path=ppt/media/image36.jpeg>
</file>

<file path=ppt/media/image4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FC68B-FF2B-B84C-A8A0-39F6FC4782B3}" type="datetimeFigureOut">
              <a:rPr lang="en-US" smtClean="0"/>
              <a:t>1/21/16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1F07B7-D901-E84F-85C7-3FE0CC29C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11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Bring</a:t>
            </a:r>
            <a:r>
              <a:rPr lang="en-US" baseline="0" dirty="0" smtClean="0"/>
              <a:t> Tinker Toys – show rotation matrices.</a:t>
            </a:r>
          </a:p>
          <a:p>
            <a:r>
              <a:rPr lang="en-US" baseline="0" dirty="0" smtClean="0"/>
              <a:t>Bring a screw-driver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281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(1/21/16 12:53) -----</a:t>
            </a:r>
          </a:p>
          <a:p>
            <a:r>
              <a:rPr lang="en-US"/>
              <a:t>alpha is a scalar, x and y are vectos  (fix 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30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Coordinate frame: an origin (single point in space)</a:t>
            </a:r>
            <a:r>
              <a:rPr lang="en-US" baseline="0" dirty="0" smtClean="0"/>
              <a:t> and two or three orthogonal axes for 2d or 3d space</a:t>
            </a:r>
          </a:p>
          <a:p>
            <a:r>
              <a:rPr lang="en-US" baseline="0" dirty="0" smtClean="0"/>
              <a:t>Synthetic approach:  x0 and y0 are orthogonal.  Xo cross </a:t>
            </a:r>
            <a:r>
              <a:rPr lang="en-US" baseline="0" dirty="0" err="1" smtClean="0"/>
              <a:t>yo</a:t>
            </a:r>
            <a:r>
              <a:rPr lang="en-US" baseline="0" dirty="0" smtClean="0"/>
              <a:t> is perpendicular to page.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6823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(1/21/16 12:53) -----</a:t>
            </a:r>
          </a:p>
          <a:p>
            <a:r>
              <a:rPr lang="en-US"/>
              <a:t>fix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707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 board: points refer to specific locations in space, a vector can be moved to any location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5131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Write out R01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61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page 40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04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Page 41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220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2.3</a:t>
            </a:r>
          </a:p>
          <a:p>
            <a:r>
              <a:rPr lang="en-US" dirty="0" smtClean="0"/>
              <a:t>2.4</a:t>
            </a:r>
          </a:p>
          <a:p>
            <a:r>
              <a:rPr lang="en-US" dirty="0" smtClean="0"/>
              <a:t>2.5</a:t>
            </a:r>
          </a:p>
          <a:p>
            <a:r>
              <a:rPr lang="en-US" dirty="0" smtClean="0"/>
              <a:t>Page</a:t>
            </a:r>
            <a:r>
              <a:rPr lang="en-US" baseline="0" dirty="0" smtClean="0"/>
              <a:t> 42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493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AED609C-A8FA-6E4C-AE19-3FA0A3C2A4B3}" type="slidenum">
              <a:rPr lang="en-US"/>
              <a:pPr/>
              <a:t>26</a:t>
            </a:fld>
            <a:endParaRPr 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244" name="Text Box 4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0" y="4127500"/>
            <a:ext cx="6858000" cy="127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400" b="1">
                <a:solidFill>
                  <a:srgbClr val="272727"/>
                </a:solidFill>
                <a:latin typeface="Arial" charset="0"/>
              </a:rPr>
              <a:t>02_04.jpg</a:t>
            </a:r>
            <a:br>
              <a:rPr lang="en-US" sz="1400" b="1">
                <a:solidFill>
                  <a:srgbClr val="272727"/>
                </a:solidFill>
                <a:latin typeface="Arial" charset="0"/>
              </a:rPr>
            </a:br>
            <a:endParaRPr lang="en-US" sz="1400" b="1">
              <a:solidFill>
                <a:srgbClr val="272727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68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Teleoperators</a:t>
            </a:r>
            <a:r>
              <a:rPr lang="en-US" dirty="0" smtClean="0"/>
              <a:t> from WWII to handle radioactive materials</a:t>
            </a:r>
          </a:p>
          <a:p>
            <a:r>
              <a:rPr lang="en-US" dirty="0" smtClean="0"/>
              <a:t>CNC</a:t>
            </a:r>
            <a:r>
              <a:rPr lang="en-US" baseline="0" dirty="0" smtClean="0"/>
              <a:t> developed because of high precision required to machine certain items</a:t>
            </a:r>
          </a:p>
          <a:p>
            <a:r>
              <a:rPr lang="en-US" baseline="0" dirty="0" smtClean="0"/>
              <a:t>----- Meeting Notes (1/21/16 12:04) -----</a:t>
            </a:r>
          </a:p>
          <a:p>
            <a:r>
              <a:rPr lang="en-US" baseline="0" dirty="0" smtClean="0"/>
              <a:t>install night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97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Typical Application: an industrial manipulator.  This one has a metal grinding wheel, job is</a:t>
            </a:r>
            <a:r>
              <a:rPr lang="en-US" baseline="0" dirty="0" smtClean="0"/>
              <a:t> to remove a certain amount of material from a surface. “What are basic issues?  What do we need to learn?”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090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this on the board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65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</a:t>
            </a:r>
            <a:r>
              <a:rPr lang="en-US" baseline="0" dirty="0" smtClean="0"/>
              <a:t> the rotation for x1, then x2 on the board</a:t>
            </a:r>
            <a:endParaRPr lang="en-US" dirty="0" smtClean="0"/>
          </a:p>
          <a:p>
            <a:r>
              <a:rPr lang="en-US" dirty="0" smtClean="0"/>
              <a:t>We will use homogenous coordinates</a:t>
            </a:r>
            <a:r>
              <a:rPr lang="en-US" baseline="0" dirty="0" smtClean="0"/>
              <a:t> and homogenous transformations to simplify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65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Elbow up/ </a:t>
            </a:r>
            <a:r>
              <a:rPr lang="en-US" dirty="0" err="1" smtClean="0"/>
              <a:t>elbox</a:t>
            </a:r>
            <a:r>
              <a:rPr lang="en-US" dirty="0" smtClean="0"/>
              <a:t> down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19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Determinate By addition identity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70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Inf. Solutions</a:t>
            </a:r>
          </a:p>
          <a:p>
            <a:r>
              <a:rPr lang="en-US" dirty="0" smtClean="0"/>
              <a:t>2 solutions</a:t>
            </a:r>
          </a:p>
          <a:p>
            <a:r>
              <a:rPr lang="en-US" dirty="0" smtClean="0"/>
              <a:t>1 solution</a:t>
            </a:r>
          </a:p>
          <a:p>
            <a:r>
              <a:rPr lang="en-US" dirty="0" smtClean="0"/>
              <a:t>0 solutions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417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15’ </a:t>
            </a:r>
            <a:r>
              <a:rPr lang="en-US" dirty="0" err="1" smtClean="0"/>
              <a:t>hdmi</a:t>
            </a:r>
            <a:r>
              <a:rPr lang="en-US" dirty="0" smtClean="0"/>
              <a:t> cord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F07B7-D901-E84F-85C7-3FE0CC29C5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93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952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78927"/>
            <a:ext cx="8229599" cy="55119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0902"/>
            <a:ext cx="1905092" cy="36709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ECE 3337 Roysam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9622" y="6532242"/>
            <a:ext cx="1144378" cy="32575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957942" y="0"/>
            <a:ext cx="7728857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8" name="Picture 16" descr="J:\logo_of_university_of_houston_athletic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30" y="180295"/>
            <a:ext cx="582539" cy="552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/>
          <p:cNvCxnSpPr/>
          <p:nvPr userDrawn="1"/>
        </p:nvCxnSpPr>
        <p:spPr>
          <a:xfrm>
            <a:off x="0" y="914400"/>
            <a:ext cx="9144000" cy="0"/>
          </a:xfrm>
          <a:prstGeom prst="line">
            <a:avLst/>
          </a:prstGeom>
          <a:ln>
            <a:solidFill>
              <a:srgbClr val="D80D4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952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0902"/>
            <a:ext cx="1905092" cy="36709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ECE 3337 Roysam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9622" y="6532242"/>
            <a:ext cx="1144378" cy="32575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r>
              <a:rPr lang="en-US" smtClean="0"/>
              <a:t>Page </a:t>
            </a:r>
            <a:fld id="{33D92E55-2052-5149-910B-79655E9F53F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957942" y="0"/>
            <a:ext cx="818605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rgbClr val="C90000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pic>
        <p:nvPicPr>
          <p:cNvPr id="9" name="Picture 16" descr="J:\logo_of_university_of_houston_athletic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30" y="180295"/>
            <a:ext cx="582539" cy="552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Connector 9"/>
          <p:cNvCxnSpPr/>
          <p:nvPr userDrawn="1"/>
        </p:nvCxnSpPr>
        <p:spPr>
          <a:xfrm>
            <a:off x="0" y="914400"/>
            <a:ext cx="9144000" cy="0"/>
          </a:xfrm>
          <a:prstGeom prst="line">
            <a:avLst/>
          </a:prstGeom>
          <a:ln>
            <a:solidFill>
              <a:srgbClr val="D80D4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236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5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jpeg"/><Relationship Id="rId5" Type="http://schemas.openxmlformats.org/officeDocument/2006/relationships/oleObject" Target="../embeddings/oleObject7.bin"/><Relationship Id="rId6" Type="http://schemas.openxmlformats.org/officeDocument/2006/relationships/image" Target="../media/image13.emf"/><Relationship Id="rId7" Type="http://schemas.openxmlformats.org/officeDocument/2006/relationships/oleObject" Target="../embeddings/oleObject8.bin"/><Relationship Id="rId8" Type="http://schemas.openxmlformats.org/officeDocument/2006/relationships/image" Target="../media/image14.emf"/><Relationship Id="rId1" Type="http://schemas.openxmlformats.org/officeDocument/2006/relationships/vmlDrawing" Target="../drawings/vmlDrawing4.vml"/><Relationship Id="rId2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0.jpeg"/><Relationship Id="rId6" Type="http://schemas.openxmlformats.org/officeDocument/2006/relationships/oleObject" Target="../embeddings/oleObject9.bin"/><Relationship Id="rId7" Type="http://schemas.openxmlformats.org/officeDocument/2006/relationships/image" Target="../media/image15.emf"/><Relationship Id="rId8" Type="http://schemas.openxmlformats.org/officeDocument/2006/relationships/oleObject" Target="../embeddings/oleObject10.bin"/><Relationship Id="rId9" Type="http://schemas.openxmlformats.org/officeDocument/2006/relationships/image" Target="../media/image16.emf"/><Relationship Id="rId1" Type="http://schemas.openxmlformats.org/officeDocument/2006/relationships/vmlDrawing" Target="../drawings/vmlDrawing5.vml"/><Relationship Id="rId2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10.jpe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18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19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package" Target="../embeddings/Microsoft_Word_Document3.docx"/><Relationship Id="rId5" Type="http://schemas.openxmlformats.org/officeDocument/2006/relationships/image" Target="../media/image20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21.jpeg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1.jpeg"/><Relationship Id="rId5" Type="http://schemas.openxmlformats.org/officeDocument/2006/relationships/oleObject" Target="../embeddings/oleObject11.bin"/><Relationship Id="rId6" Type="http://schemas.openxmlformats.org/officeDocument/2006/relationships/image" Target="../media/image22.emf"/><Relationship Id="rId7" Type="http://schemas.openxmlformats.org/officeDocument/2006/relationships/oleObject" Target="../embeddings/oleObject12.bin"/><Relationship Id="rId8" Type="http://schemas.openxmlformats.org/officeDocument/2006/relationships/image" Target="../media/image23.emf"/><Relationship Id="rId9" Type="http://schemas.openxmlformats.org/officeDocument/2006/relationships/oleObject" Target="../embeddings/oleObject13.bin"/><Relationship Id="rId10" Type="http://schemas.openxmlformats.org/officeDocument/2006/relationships/image" Target="../media/image24.emf"/><Relationship Id="rId1" Type="http://schemas.openxmlformats.org/officeDocument/2006/relationships/vmlDrawing" Target="../drawings/vmlDrawing9.vml"/><Relationship Id="rId2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DVK206u0zY" TargetMode="External"/><Relationship Id="rId4" Type="http://schemas.openxmlformats.org/officeDocument/2006/relationships/hyperlink" Target="https://www.youtube.com/watch?v=cod_SNq-d6c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21.jpeg"/><Relationship Id="rId6" Type="http://schemas.openxmlformats.org/officeDocument/2006/relationships/oleObject" Target="../embeddings/oleObject14.bin"/><Relationship Id="rId7" Type="http://schemas.openxmlformats.org/officeDocument/2006/relationships/image" Target="../media/image22.emf"/><Relationship Id="rId8" Type="http://schemas.openxmlformats.org/officeDocument/2006/relationships/oleObject" Target="../embeddings/oleObject15.bin"/><Relationship Id="rId9" Type="http://schemas.openxmlformats.org/officeDocument/2006/relationships/image" Target="../media/image25.emf"/><Relationship Id="rId10" Type="http://schemas.openxmlformats.org/officeDocument/2006/relationships/oleObject" Target="../embeddings/Microsoft_Equation1.bin"/><Relationship Id="rId11" Type="http://schemas.openxmlformats.org/officeDocument/2006/relationships/image" Target="../media/image26.emf"/><Relationship Id="rId1" Type="http://schemas.openxmlformats.org/officeDocument/2006/relationships/vmlDrawing" Target="../drawings/vmlDrawing10.vml"/><Relationship Id="rId2" Type="http://schemas.openxmlformats.org/officeDocument/2006/relationships/tags" Target="../tags/tag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21.jpeg"/><Relationship Id="rId6" Type="http://schemas.openxmlformats.org/officeDocument/2006/relationships/oleObject" Target="../embeddings/oleObject16.bin"/><Relationship Id="rId7" Type="http://schemas.openxmlformats.org/officeDocument/2006/relationships/image" Target="../media/image22.emf"/><Relationship Id="rId8" Type="http://schemas.openxmlformats.org/officeDocument/2006/relationships/oleObject" Target="../embeddings/oleObject17.bin"/><Relationship Id="rId9" Type="http://schemas.openxmlformats.org/officeDocument/2006/relationships/image" Target="../media/image27.emf"/><Relationship Id="rId1" Type="http://schemas.openxmlformats.org/officeDocument/2006/relationships/vmlDrawing" Target="../drawings/vmlDrawing11.vml"/><Relationship Id="rId2" Type="http://schemas.openxmlformats.org/officeDocument/2006/relationships/tags" Target="../tags/tag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29.jpeg"/><Relationship Id="rId6" Type="http://schemas.openxmlformats.org/officeDocument/2006/relationships/oleObject" Target="../embeddings/oleObject18.bin"/><Relationship Id="rId7" Type="http://schemas.openxmlformats.org/officeDocument/2006/relationships/image" Target="../media/image28.emf"/><Relationship Id="rId1" Type="http://schemas.openxmlformats.org/officeDocument/2006/relationships/vmlDrawing" Target="../drawings/vmlDrawing12.vml"/><Relationship Id="rId2" Type="http://schemas.openxmlformats.org/officeDocument/2006/relationships/tags" Target="../tags/tag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Microsoft_Equation2.bin"/><Relationship Id="rId5" Type="http://schemas.openxmlformats.org/officeDocument/2006/relationships/image" Target="../media/image30.emf"/><Relationship Id="rId6" Type="http://schemas.openxmlformats.org/officeDocument/2006/relationships/oleObject" Target="../embeddings/oleObject19.bin"/><Relationship Id="rId7" Type="http://schemas.openxmlformats.org/officeDocument/2006/relationships/image" Target="../media/image31.emf"/><Relationship Id="rId8" Type="http://schemas.openxmlformats.org/officeDocument/2006/relationships/oleObject" Target="../embeddings/oleObject20.bin"/><Relationship Id="rId9" Type="http://schemas.openxmlformats.org/officeDocument/2006/relationships/image" Target="../media/image32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34.jpeg"/><Relationship Id="rId6" Type="http://schemas.openxmlformats.org/officeDocument/2006/relationships/oleObject" Target="../embeddings/oleObject21.bin"/><Relationship Id="rId7" Type="http://schemas.openxmlformats.org/officeDocument/2006/relationships/image" Target="../media/image33.emf"/><Relationship Id="rId1" Type="http://schemas.openxmlformats.org/officeDocument/2006/relationships/vmlDrawing" Target="../drawings/vmlDrawing14.vml"/><Relationship Id="rId2" Type="http://schemas.openxmlformats.org/officeDocument/2006/relationships/tags" Target="../tags/tag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18.xml"/><Relationship Id="rId6" Type="http://schemas.openxmlformats.org/officeDocument/2006/relationships/image" Target="../media/image36.jpeg"/><Relationship Id="rId7" Type="http://schemas.openxmlformats.org/officeDocument/2006/relationships/oleObject" Target="../embeddings/Microsoft_Equation3.bin"/><Relationship Id="rId8" Type="http://schemas.openxmlformats.org/officeDocument/2006/relationships/image" Target="../media/image35.emf"/><Relationship Id="rId1" Type="http://schemas.openxmlformats.org/officeDocument/2006/relationships/vmlDrawing" Target="../drawings/vmlDrawing15.vml"/><Relationship Id="rId2" Type="http://schemas.openxmlformats.org/officeDocument/2006/relationships/tags" Target="../tags/tag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3.jpe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4.jpe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4.jpeg"/><Relationship Id="rId6" Type="http://schemas.openxmlformats.org/officeDocument/2006/relationships/oleObject" Target="../embeddings/oleObject1.bin"/><Relationship Id="rId7" Type="http://schemas.openxmlformats.org/officeDocument/2006/relationships/image" Target="../media/image5.emf"/><Relationship Id="rId8" Type="http://schemas.openxmlformats.org/officeDocument/2006/relationships/oleObject" Target="../embeddings/oleObject2.bin"/><Relationship Id="rId9" Type="http://schemas.openxmlformats.org/officeDocument/2006/relationships/image" Target="../media/image6.emf"/><Relationship Id="rId10" Type="http://schemas.openxmlformats.org/officeDocument/2006/relationships/oleObject" Target="../embeddings/oleObject3.bin"/><Relationship Id="rId11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8.jpe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jpeg"/><Relationship Id="rId5" Type="http://schemas.openxmlformats.org/officeDocument/2006/relationships/oleObject" Target="../embeddings/oleObject4.bin"/><Relationship Id="rId6" Type="http://schemas.openxmlformats.org/officeDocument/2006/relationships/image" Target="../media/image9.emf"/><Relationship Id="rId1" Type="http://schemas.openxmlformats.org/officeDocument/2006/relationships/vmlDrawing" Target="../drawings/vmlDrawing2.vml"/><Relationship Id="rId2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jpeg"/><Relationship Id="rId5" Type="http://schemas.openxmlformats.org/officeDocument/2006/relationships/oleObject" Target="../embeddings/oleObject5.bin"/><Relationship Id="rId6" Type="http://schemas.openxmlformats.org/officeDocument/2006/relationships/image" Target="../media/image11.emf"/><Relationship Id="rId7" Type="http://schemas.openxmlformats.org/officeDocument/2006/relationships/oleObject" Target="../embeddings/oleObject6.bin"/><Relationship Id="rId8" Type="http://schemas.openxmlformats.org/officeDocument/2006/relationships/image" Target="../media/image12.emf"/><Relationship Id="rId1" Type="http://schemas.openxmlformats.org/officeDocument/2006/relationships/vmlDrawing" Target="../drawings/vmlDrawing3.vml"/><Relationship Id="rId2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40" y="1465222"/>
            <a:ext cx="7485864" cy="618319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 bwMode="auto">
          <a:xfrm>
            <a:off x="649247" y="2434088"/>
            <a:ext cx="7728857" cy="1214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ECE 5397/6397: </a:t>
            </a:r>
            <a:endParaRPr lang="en-US" sz="3600" b="1" dirty="0" smtClean="0"/>
          </a:p>
          <a:p>
            <a:r>
              <a:rPr lang="en-US" sz="3600" b="1" dirty="0" smtClean="0"/>
              <a:t>Introduction </a:t>
            </a:r>
            <a:r>
              <a:rPr lang="en-US" sz="3600" b="1" dirty="0"/>
              <a:t>to Robotics</a:t>
            </a:r>
            <a:r>
              <a:rPr lang="en-US" sz="3600" dirty="0"/>
              <a:t> 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115738" y="3648766"/>
            <a:ext cx="48131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C90000"/>
                </a:solidFill>
              </a:rPr>
              <a:t>Lecture 2:</a:t>
            </a:r>
          </a:p>
          <a:p>
            <a:pPr algn="ctr"/>
            <a:r>
              <a:rPr lang="en-US" sz="3600" dirty="0"/>
              <a:t>Rotation matrices, SO(n) </a:t>
            </a:r>
            <a:r>
              <a:rPr lang="en-US" sz="3600" b="1" dirty="0" smtClean="0">
                <a:solidFill>
                  <a:srgbClr val="C90000"/>
                </a:solidFill>
              </a:rPr>
              <a:t> </a:t>
            </a:r>
            <a:endParaRPr lang="en-US" sz="3600" b="1" dirty="0">
              <a:solidFill>
                <a:srgbClr val="C9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8821" y="4841479"/>
            <a:ext cx="861405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Reference: Chapter 2.1 &amp;2.2 </a:t>
            </a:r>
            <a:r>
              <a:rPr lang="en-US" sz="3200" b="1" smtClean="0"/>
              <a:t>&amp; Appendix B, </a:t>
            </a:r>
            <a:r>
              <a:rPr lang="en-US" sz="3200" b="1" dirty="0" smtClean="0"/>
              <a:t>RD&amp;C</a:t>
            </a:r>
          </a:p>
          <a:p>
            <a:pPr algn="ctr"/>
            <a:r>
              <a:rPr lang="en-US" sz="3200" b="1" dirty="0" smtClean="0"/>
              <a:t>Instructor:</a:t>
            </a:r>
            <a:r>
              <a:rPr lang="en-US" sz="3200" b="1" baseline="0" dirty="0" smtClean="0"/>
              <a:t> Aaron Becker</a:t>
            </a:r>
          </a:p>
        </p:txBody>
      </p:sp>
    </p:spTree>
    <p:extLst>
      <p:ext uri="{BB962C8B-B14F-4D97-AF65-F5344CB8AC3E}">
        <p14:creationId xmlns:p14="http://schemas.microsoft.com/office/powerpoint/2010/main" val="1454973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Velocity Kinematics </a:t>
            </a:r>
            <a:r>
              <a:rPr lang="en-US" dirty="0" err="1" smtClean="0"/>
              <a:t>Ch</a:t>
            </a:r>
            <a:r>
              <a:rPr lang="en-US" dirty="0" smtClean="0"/>
              <a:t> 4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8519" b="9551"/>
          <a:stretch/>
        </p:blipFill>
        <p:spPr bwMode="auto">
          <a:xfrm>
            <a:off x="-177800" y="914401"/>
            <a:ext cx="3632200" cy="3112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454400" y="988370"/>
            <a:ext cx="445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Differentiate kinematic equations:</a:t>
            </a:r>
            <a:endParaRPr lang="en-US" sz="2400" baseline="-25000" dirty="0" smtClean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05707"/>
              </p:ext>
            </p:extLst>
          </p:nvPr>
        </p:nvGraphicFramePr>
        <p:xfrm>
          <a:off x="3343275" y="1276564"/>
          <a:ext cx="5232399" cy="28074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2" name="Equation" r:id="rId5" imgW="2413000" imgH="1295400" progId="Equation.3">
                  <p:embed/>
                </p:oleObj>
              </mc:Choice>
              <mc:Fallback>
                <p:oleObj name="Equation" r:id="rId5" imgW="2413000" imgH="1295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43275" y="1276564"/>
                        <a:ext cx="5232399" cy="28074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0410739"/>
              </p:ext>
            </p:extLst>
          </p:nvPr>
        </p:nvGraphicFramePr>
        <p:xfrm>
          <a:off x="957942" y="4117591"/>
          <a:ext cx="6382658" cy="2722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3" name="Equation" r:id="rId7" imgW="3213100" imgH="1371600" progId="Equation.3">
                  <p:embed/>
                </p:oleObj>
              </mc:Choice>
              <mc:Fallback>
                <p:oleObj name="Equation" r:id="rId7" imgW="3213100" imgH="1371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57942" y="4117591"/>
                        <a:ext cx="6382658" cy="2722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4066010" y="4298063"/>
            <a:ext cx="3601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J =  Matrix </a:t>
            </a:r>
            <a:r>
              <a:rPr lang="en-US" sz="2400" dirty="0" err="1" smtClean="0"/>
              <a:t>Jacobian</a:t>
            </a:r>
            <a:endParaRPr lang="en-US" sz="2400" baseline="-25000" dirty="0" smtClean="0"/>
          </a:p>
        </p:txBody>
      </p:sp>
    </p:spTree>
    <p:extLst>
      <p:ext uri="{BB962C8B-B14F-4D97-AF65-F5344CB8AC3E}">
        <p14:creationId xmlns:p14="http://schemas.microsoft.com/office/powerpoint/2010/main" val="1580580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</a:t>
            </a:r>
            <a:r>
              <a:rPr lang="en-US" dirty="0"/>
              <a:t>.</a:t>
            </a:r>
            <a:r>
              <a:rPr lang="en-US" dirty="0" smtClean="0"/>
              <a:t> Velocity Kinematics Ch. 4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8519" b="9551"/>
          <a:stretch/>
        </p:blipFill>
        <p:spPr bwMode="auto">
          <a:xfrm>
            <a:off x="4492625" y="1143001"/>
            <a:ext cx="4651375" cy="3985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5707063"/>
              </p:ext>
            </p:extLst>
          </p:nvPr>
        </p:nvGraphicFramePr>
        <p:xfrm>
          <a:off x="259705" y="4170866"/>
          <a:ext cx="8427095" cy="1874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29" name="Equation" r:id="rId6" imgW="4622800" imgH="1028700" progId="Equation.3">
                  <p:embed/>
                </p:oleObj>
              </mc:Choice>
              <mc:Fallback>
                <p:oleObj name="Equation" r:id="rId6" imgW="4622800" imgH="1028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9705" y="4170866"/>
                        <a:ext cx="8427095" cy="1874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2253017"/>
              </p:ext>
            </p:extLst>
          </p:nvPr>
        </p:nvGraphicFramePr>
        <p:xfrm>
          <a:off x="656317" y="1491397"/>
          <a:ext cx="2915558" cy="1903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30" name="Equation" r:id="rId8" imgW="1536700" imgH="1003300" progId="Equation.3">
                  <p:embed/>
                </p:oleObj>
              </mc:Choice>
              <mc:Fallback>
                <p:oleObj name="Equation" r:id="rId8" imgW="15367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6317" y="1491397"/>
                        <a:ext cx="2915558" cy="1903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5106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How many solutions to the inverse kinematics problem are there?</a:t>
            </a:r>
            <a:endParaRPr lang="en-US" sz="3200" dirty="0"/>
          </a:p>
        </p:txBody>
      </p:sp>
      <p:pic>
        <p:nvPicPr>
          <p:cNvPr id="4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8519" b="9551"/>
          <a:stretch/>
        </p:blipFill>
        <p:spPr bwMode="auto">
          <a:xfrm>
            <a:off x="396875" y="1143001"/>
            <a:ext cx="4651375" cy="3985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048250" y="1783834"/>
            <a:ext cx="2825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 regimes:</a:t>
            </a:r>
            <a:endParaRPr lang="en-US" sz="2800" dirty="0"/>
          </a:p>
        </p:txBody>
      </p:sp>
      <p:sp>
        <p:nvSpPr>
          <p:cNvPr id="6" name="Oval 5"/>
          <p:cNvSpPr/>
          <p:nvPr/>
        </p:nvSpPr>
        <p:spPr>
          <a:xfrm>
            <a:off x="1301750" y="4016375"/>
            <a:ext cx="174625" cy="174625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-2226866" y="487759"/>
            <a:ext cx="7406482" cy="7406482"/>
          </a:xfrm>
          <a:prstGeom prst="ellipse">
            <a:avLst/>
          </a:prstGeom>
          <a:solidFill>
            <a:srgbClr val="FF0000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455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Singular Configurations Ch. 4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3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0" y="1110864"/>
            <a:ext cx="8229600" cy="401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1556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class worksheet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3376" y="4256465"/>
            <a:ext cx="81438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  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57942" y="1174750"/>
            <a:ext cx="650330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Pretend this is a </a:t>
            </a:r>
            <a:r>
              <a:rPr lang="en-US" sz="2800" b="1" dirty="0" smtClean="0"/>
              <a:t>quiz</a:t>
            </a:r>
            <a:r>
              <a:rPr lang="en-US" sz="2800" dirty="0" smtClean="0"/>
              <a:t>.  </a:t>
            </a:r>
          </a:p>
          <a:p>
            <a:r>
              <a:rPr lang="en-US" sz="2800" dirty="0" smtClean="0"/>
              <a:t>You have 15 minutes to accomplish as much as possible.</a:t>
            </a:r>
          </a:p>
          <a:p>
            <a:r>
              <a:rPr lang="en-US" sz="2800" dirty="0" smtClean="0"/>
              <a:t>Then, we will exchange sheets and “grade” it</a:t>
            </a:r>
          </a:p>
          <a:p>
            <a:r>
              <a:rPr lang="en-US" sz="2800" dirty="0" smtClean="0"/>
              <a:t>This will tell you what you need to review.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619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1567" y="0"/>
            <a:ext cx="7728857" cy="914400"/>
          </a:xfrm>
        </p:spPr>
        <p:txBody>
          <a:bodyPr/>
          <a:lstStyle/>
          <a:p>
            <a:r>
              <a:rPr lang="en-US" dirty="0" smtClean="0"/>
              <a:t>Quiz answers </a:t>
            </a:r>
            <a:r>
              <a:rPr lang="en-US" sz="3600" dirty="0" smtClean="0"/>
              <a:t>(write correct answer)</a:t>
            </a:r>
            <a:endParaRPr lang="en-US" sz="36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5622836"/>
              </p:ext>
            </p:extLst>
          </p:nvPr>
        </p:nvGraphicFramePr>
        <p:xfrm>
          <a:off x="266699" y="1279525"/>
          <a:ext cx="11507821" cy="346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9" name="Document" r:id="rId3" imgW="5943600" imgH="1790700" progId="Word.Document.12">
                  <p:embed/>
                </p:oleObj>
              </mc:Choice>
              <mc:Fallback>
                <p:oleObj name="Document" r:id="rId3" imgW="5943600" imgH="1790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6699" y="1279525"/>
                        <a:ext cx="11507821" cy="3467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0051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1567" y="0"/>
            <a:ext cx="7728857" cy="914400"/>
          </a:xfrm>
        </p:spPr>
        <p:txBody>
          <a:bodyPr/>
          <a:lstStyle/>
          <a:p>
            <a:r>
              <a:rPr lang="en-US" dirty="0" smtClean="0"/>
              <a:t>Quiz answers </a:t>
            </a:r>
            <a:r>
              <a:rPr lang="en-US" sz="3600" dirty="0" smtClean="0"/>
              <a:t>(write correct answer)</a:t>
            </a:r>
            <a:endParaRPr lang="en-US" sz="3600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8426493"/>
              </p:ext>
            </p:extLst>
          </p:nvPr>
        </p:nvGraphicFramePr>
        <p:xfrm>
          <a:off x="504825" y="1262063"/>
          <a:ext cx="8291513" cy="339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2" name="Document" r:id="rId3" imgW="6019800" imgH="2463800" progId="Word.Document.12">
                  <p:embed/>
                </p:oleObj>
              </mc:Choice>
              <mc:Fallback>
                <p:oleObj name="Document" r:id="rId3" imgW="6019800" imgH="2463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1262063"/>
                        <a:ext cx="8291513" cy="339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8360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1567" y="0"/>
            <a:ext cx="7728857" cy="914400"/>
          </a:xfrm>
        </p:spPr>
        <p:txBody>
          <a:bodyPr/>
          <a:lstStyle/>
          <a:p>
            <a:r>
              <a:rPr lang="en-US" dirty="0" smtClean="0"/>
              <a:t>Quiz answers </a:t>
            </a:r>
            <a:r>
              <a:rPr lang="en-US" sz="3600" dirty="0" smtClean="0"/>
              <a:t>(write correct answer)</a:t>
            </a:r>
            <a:endParaRPr lang="en-US" sz="36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920868"/>
              </p:ext>
            </p:extLst>
          </p:nvPr>
        </p:nvGraphicFramePr>
        <p:xfrm>
          <a:off x="122238" y="1266825"/>
          <a:ext cx="9021762" cy="4386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6" name="Document" r:id="rId4" imgW="6477000" imgH="3149600" progId="Word.Document.12">
                  <p:embed/>
                </p:oleObj>
              </mc:Choice>
              <mc:Fallback>
                <p:oleObj name="Document" r:id="rId4" imgW="6477000" imgH="314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2238" y="1266825"/>
                        <a:ext cx="9021762" cy="4386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9755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Representing Positions</a:t>
            </a:r>
            <a:endParaRPr lang="en-US" dirty="0"/>
          </a:p>
        </p:txBody>
      </p:sp>
      <p:pic>
        <p:nvPicPr>
          <p:cNvPr id="54" name="Picture 2" descr="C:\Documents and Settings\Steveo\My Documents\Engineering\BCS\spong_0471649902\prepare_present\jpgsd\ch02\02_01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" y="2351980"/>
            <a:ext cx="8229600" cy="389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93" name="TextBox 192"/>
          <p:cNvSpPr txBox="1"/>
          <p:nvPr/>
        </p:nvSpPr>
        <p:spPr>
          <a:xfrm>
            <a:off x="425450" y="1095375"/>
            <a:ext cx="7947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Synthetic approach</a:t>
            </a:r>
            <a:r>
              <a:rPr lang="en-US" dirty="0" smtClean="0"/>
              <a:t>: reasons about geometric entities (points, lines, etc.)</a:t>
            </a:r>
          </a:p>
          <a:p>
            <a:r>
              <a:rPr lang="en-US" b="1" dirty="0" smtClean="0"/>
              <a:t>Analytic approach</a:t>
            </a:r>
            <a:r>
              <a:rPr lang="en-US" dirty="0" smtClean="0"/>
              <a:t>: represent entities with coordinates or equations, reasoning via algebraic manipulation.  Requires a </a:t>
            </a:r>
            <a:r>
              <a:rPr lang="en-US" b="1" dirty="0" smtClean="0"/>
              <a:t>coordinate frame</a:t>
            </a:r>
            <a:r>
              <a:rPr lang="en-US" dirty="0" smtClean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876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Representing Positions</a:t>
            </a:r>
            <a:endParaRPr lang="en-US" dirty="0"/>
          </a:p>
        </p:txBody>
      </p:sp>
      <p:grpSp>
        <p:nvGrpSpPr>
          <p:cNvPr id="98" name="Group 97"/>
          <p:cNvGrpSpPr>
            <a:grpSpLocks noChangeAspect="1"/>
          </p:cNvGrpSpPr>
          <p:nvPr/>
        </p:nvGrpSpPr>
        <p:grpSpPr>
          <a:xfrm>
            <a:off x="-2396482" y="2229540"/>
            <a:ext cx="9739411" cy="3054166"/>
            <a:chOff x="3583624" y="1342454"/>
            <a:chExt cx="5276832" cy="1654753"/>
          </a:xfrm>
        </p:grpSpPr>
        <p:cxnSp>
          <p:nvCxnSpPr>
            <p:cNvPr id="56" name="Straight Connector 55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2" descr="C:\Documents and Settings\Steveo\My Documents\Engineering\BCS\spong_0471649902\prepare_present\jpgsd\ch02\02_0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" y="2351980"/>
            <a:ext cx="8229600" cy="389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42" name="TextBox 141"/>
          <p:cNvSpPr txBox="1"/>
          <p:nvPr/>
        </p:nvSpPr>
        <p:spPr>
          <a:xfrm>
            <a:off x="3938628" y="5444730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940599" y="3245865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6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5522140" y="5366562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10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1885566" y="3651966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graphicFrame>
        <p:nvGraphicFramePr>
          <p:cNvPr id="99" name="Object 9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301143"/>
              </p:ext>
            </p:extLst>
          </p:nvPr>
        </p:nvGraphicFramePr>
        <p:xfrm>
          <a:off x="684151" y="1163638"/>
          <a:ext cx="20939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76" name="Equation" r:id="rId5" imgW="863600" imgH="330200" progId="Equation.3">
                  <p:embed/>
                </p:oleObj>
              </mc:Choice>
              <mc:Fallback>
                <p:oleObj name="Equation" r:id="rId5" imgW="8636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4151" y="1163638"/>
                        <a:ext cx="20939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Object 9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8999687"/>
              </p:ext>
            </p:extLst>
          </p:nvPr>
        </p:nvGraphicFramePr>
        <p:xfrm>
          <a:off x="3213656" y="963613"/>
          <a:ext cx="1755775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77" name="Equation" r:id="rId7" imgW="723900" imgH="495300" progId="Equation.3">
                  <p:embed/>
                </p:oleObj>
              </mc:Choice>
              <mc:Fallback>
                <p:oleObj name="Equation" r:id="rId7" imgW="7239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13656" y="963613"/>
                        <a:ext cx="1755775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" name="Object 10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745972"/>
              </p:ext>
            </p:extLst>
          </p:nvPr>
        </p:nvGraphicFramePr>
        <p:xfrm>
          <a:off x="5289550" y="963613"/>
          <a:ext cx="184785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78" name="Equation" r:id="rId9" imgW="762000" imgH="495300" progId="Equation.3">
                  <p:embed/>
                </p:oleObj>
              </mc:Choice>
              <mc:Fallback>
                <p:oleObj name="Equation" r:id="rId9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89550" y="963613"/>
                        <a:ext cx="1847850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3358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081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Welcome!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ROS install night:  Tuesday, Jan 26, 7pm, N386</a:t>
            </a:r>
          </a:p>
          <a:p>
            <a:pPr marL="0" indent="0">
              <a:buNone/>
            </a:pPr>
            <a:r>
              <a:rPr lang="en-US" b="1" dirty="0" smtClean="0"/>
              <a:t>Two </a:t>
            </a:r>
            <a:r>
              <a:rPr lang="en-US" b="1" i="1" dirty="0" smtClean="0"/>
              <a:t>simple</a:t>
            </a:r>
            <a:r>
              <a:rPr lang="en-US" b="1" dirty="0" smtClean="0"/>
              <a:t> examples of hobbyists working with robot kinematics and </a:t>
            </a:r>
            <a:r>
              <a:rPr lang="en-US" b="1" dirty="0" err="1" smtClean="0"/>
              <a:t>arduinos</a:t>
            </a:r>
            <a:r>
              <a:rPr lang="en-US" b="1" dirty="0" smtClean="0"/>
              <a:t>:</a:t>
            </a:r>
          </a:p>
          <a:p>
            <a:r>
              <a:rPr lang="en-US" sz="2400" dirty="0" smtClean="0">
                <a:hlinkClick r:id="rId3"/>
              </a:rPr>
              <a:t>2-dof arm: https</a:t>
            </a:r>
            <a:r>
              <a:rPr lang="en-US" sz="2400" dirty="0">
                <a:hlinkClick r:id="rId3"/>
              </a:rPr>
              <a:t>://www.youtube.com/watch?v=</a:t>
            </a:r>
            <a:r>
              <a:rPr lang="en-US" sz="2400" dirty="0" smtClean="0">
                <a:hlinkClick r:id="rId3"/>
              </a:rPr>
              <a:t>8DVK206u0zY</a:t>
            </a:r>
            <a:endParaRPr lang="en-US" sz="2400" dirty="0" smtClean="0"/>
          </a:p>
          <a:p>
            <a:r>
              <a:rPr lang="en-US" sz="2400" dirty="0" smtClean="0">
                <a:hlinkClick r:id="rId4"/>
              </a:rPr>
              <a:t>6-DOF arm https</a:t>
            </a:r>
            <a:r>
              <a:rPr lang="en-US" sz="2400" dirty="0">
                <a:hlinkClick r:id="rId4"/>
              </a:rPr>
              <a:t>://www.youtube.com/watch?v=cod_SNq-</a:t>
            </a:r>
            <a:r>
              <a:rPr lang="en-US" sz="2400" dirty="0" smtClean="0">
                <a:hlinkClick r:id="rId4"/>
              </a:rPr>
              <a:t>d6c</a:t>
            </a:r>
            <a:endParaRPr lang="en-US" sz="24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23447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/>
          <p:cNvGrpSpPr>
            <a:grpSpLocks noChangeAspect="1"/>
          </p:cNvGrpSpPr>
          <p:nvPr/>
        </p:nvGrpSpPr>
        <p:grpSpPr>
          <a:xfrm rot="18922575">
            <a:off x="-291521" y="1109699"/>
            <a:ext cx="9739411" cy="3054166"/>
            <a:chOff x="3583624" y="1342454"/>
            <a:chExt cx="5276832" cy="1654753"/>
          </a:xfrm>
        </p:grpSpPr>
        <p:cxnSp>
          <p:nvCxnSpPr>
            <p:cNvPr id="148" name="Straight Connector 147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accent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accent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Representing Positions</a:t>
            </a:r>
            <a:endParaRPr lang="en-US" dirty="0"/>
          </a:p>
        </p:txBody>
      </p:sp>
      <p:grpSp>
        <p:nvGrpSpPr>
          <p:cNvPr id="98" name="Group 97"/>
          <p:cNvGrpSpPr>
            <a:grpSpLocks noChangeAspect="1"/>
          </p:cNvGrpSpPr>
          <p:nvPr/>
        </p:nvGrpSpPr>
        <p:grpSpPr>
          <a:xfrm>
            <a:off x="-2396482" y="2229540"/>
            <a:ext cx="9739411" cy="3054166"/>
            <a:chOff x="3583624" y="1342454"/>
            <a:chExt cx="5276832" cy="1654753"/>
          </a:xfrm>
        </p:grpSpPr>
        <p:cxnSp>
          <p:nvCxnSpPr>
            <p:cNvPr id="56" name="Straight Connector 55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2" descr="C:\Documents and Settings\Steveo\My Documents\Engineering\BCS\spong_0471649902\prepare_present\jpgsd\ch02\02_0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" y="2351980"/>
            <a:ext cx="8229600" cy="389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42" name="TextBox 141"/>
          <p:cNvSpPr txBox="1"/>
          <p:nvPr/>
        </p:nvSpPr>
        <p:spPr>
          <a:xfrm>
            <a:off x="3938628" y="5444730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940599" y="3245865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6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 rot="18918551">
            <a:off x="4870159" y="4275481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-2.8</a:t>
            </a:r>
            <a:endParaRPr lang="en-US" b="1" dirty="0">
              <a:solidFill>
                <a:srgbClr val="C90000"/>
              </a:solidFill>
            </a:endParaRPr>
          </a:p>
        </p:txBody>
      </p:sp>
      <p:sp>
        <p:nvSpPr>
          <p:cNvPr id="145" name="TextBox 144"/>
          <p:cNvSpPr txBox="1"/>
          <p:nvPr/>
        </p:nvSpPr>
        <p:spPr>
          <a:xfrm rot="18918551">
            <a:off x="4839288" y="2171324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3.5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5522140" y="5366562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10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1885566" y="3651966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1" name="TextBox 190"/>
          <p:cNvSpPr txBox="1"/>
          <p:nvPr/>
        </p:nvSpPr>
        <p:spPr>
          <a:xfrm rot="18918551">
            <a:off x="3025981" y="6046915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-10.6</a:t>
            </a:r>
            <a:endParaRPr lang="en-US" b="1" dirty="0">
              <a:solidFill>
                <a:srgbClr val="C90000"/>
              </a:solidFill>
            </a:endParaRPr>
          </a:p>
        </p:txBody>
      </p:sp>
      <p:sp>
        <p:nvSpPr>
          <p:cNvPr id="192" name="TextBox 191"/>
          <p:cNvSpPr txBox="1"/>
          <p:nvPr/>
        </p:nvSpPr>
        <p:spPr>
          <a:xfrm rot="18918551">
            <a:off x="4511284" y="2047683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4.2</a:t>
            </a:r>
            <a:endParaRPr lang="en-US" b="1" dirty="0">
              <a:solidFill>
                <a:srgbClr val="C90000"/>
              </a:solidFill>
            </a:endParaRPr>
          </a:p>
        </p:txBody>
      </p:sp>
      <p:graphicFrame>
        <p:nvGraphicFramePr>
          <p:cNvPr id="99" name="Object 9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4610556"/>
              </p:ext>
            </p:extLst>
          </p:nvPr>
        </p:nvGraphicFramePr>
        <p:xfrm>
          <a:off x="684151" y="1163638"/>
          <a:ext cx="20939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48" name="Equation" r:id="rId6" imgW="863600" imgH="330200" progId="Equation.3">
                  <p:embed/>
                </p:oleObj>
              </mc:Choice>
              <mc:Fallback>
                <p:oleObj name="Equation" r:id="rId6" imgW="8636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4151" y="1163638"/>
                        <a:ext cx="20939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Object 9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0592294"/>
              </p:ext>
            </p:extLst>
          </p:nvPr>
        </p:nvGraphicFramePr>
        <p:xfrm>
          <a:off x="7328079" y="2335213"/>
          <a:ext cx="1704796" cy="93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49" name="Equation" r:id="rId8" imgW="901700" imgH="495300" progId="Equation.3">
                  <p:embed/>
                </p:oleObj>
              </mc:Choice>
              <mc:Fallback>
                <p:oleObj name="Equation" r:id="rId8" imgW="9017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328079" y="2335213"/>
                        <a:ext cx="1704796" cy="935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" name="Object 10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1653832"/>
              </p:ext>
            </p:extLst>
          </p:nvPr>
        </p:nvGraphicFramePr>
        <p:xfrm>
          <a:off x="7309420" y="3616325"/>
          <a:ext cx="1835846" cy="94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50" name="Equation" r:id="rId10" imgW="965200" imgH="495300" progId="Equation.3">
                  <p:embed/>
                </p:oleObj>
              </mc:Choice>
              <mc:Fallback>
                <p:oleObj name="Equation" r:id="rId10" imgW="9652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309420" y="3616325"/>
                        <a:ext cx="1835846" cy="94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4391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/>
          <p:cNvGrpSpPr>
            <a:grpSpLocks noChangeAspect="1"/>
          </p:cNvGrpSpPr>
          <p:nvPr/>
        </p:nvGrpSpPr>
        <p:grpSpPr>
          <a:xfrm rot="18922575">
            <a:off x="-291521" y="1109699"/>
            <a:ext cx="9739411" cy="3054166"/>
            <a:chOff x="3583624" y="1342454"/>
            <a:chExt cx="5276832" cy="1654753"/>
          </a:xfrm>
        </p:grpSpPr>
        <p:cxnSp>
          <p:nvCxnSpPr>
            <p:cNvPr id="148" name="Straight Connector 147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accent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accent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Vectors = free vectors</a:t>
            </a:r>
            <a:endParaRPr lang="en-US" dirty="0"/>
          </a:p>
        </p:txBody>
      </p:sp>
      <p:grpSp>
        <p:nvGrpSpPr>
          <p:cNvPr id="98" name="Group 97"/>
          <p:cNvGrpSpPr>
            <a:grpSpLocks noChangeAspect="1"/>
          </p:cNvGrpSpPr>
          <p:nvPr/>
        </p:nvGrpSpPr>
        <p:grpSpPr>
          <a:xfrm>
            <a:off x="-2396482" y="2229540"/>
            <a:ext cx="9739411" cy="3054166"/>
            <a:chOff x="3583624" y="1342454"/>
            <a:chExt cx="5276832" cy="1654753"/>
          </a:xfrm>
        </p:grpSpPr>
        <p:cxnSp>
          <p:nvCxnSpPr>
            <p:cNvPr id="56" name="Straight Connector 55"/>
            <p:cNvCxnSpPr/>
            <p:nvPr/>
          </p:nvCxnSpPr>
          <p:spPr>
            <a:xfrm>
              <a:off x="3583624" y="28324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>
              <a:off x="3583624" y="26666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3583624" y="25008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3583624" y="233610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583624" y="2004555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3583624" y="183878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583624" y="167400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3583624" y="1508229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3583624" y="2170330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3583624" y="1342454"/>
              <a:ext cx="5273836" cy="0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3583624" y="2997207"/>
              <a:ext cx="5273836" cy="0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H="1">
              <a:off x="639580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657156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674732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692308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>
              <a:off x="727461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745037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>
              <a:off x="7626133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7801894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8153416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H="1">
              <a:off x="832917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850493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868070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H="1">
              <a:off x="3760384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flipH="1">
              <a:off x="3936145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H="1">
              <a:off x="4111907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H="1">
              <a:off x="4287668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H="1">
              <a:off x="4639190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H="1">
              <a:off x="4814952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H="1">
              <a:off x="4990713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5166474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H="1">
              <a:off x="5516998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flipH="1">
              <a:off x="569275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flipH="1">
              <a:off x="5868520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H="1">
              <a:off x="6044281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H="1">
              <a:off x="8856461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3589616" y="1342454"/>
              <a:ext cx="0" cy="1653257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H="1">
              <a:off x="4463429" y="1342454"/>
              <a:ext cx="4993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>
              <a:off x="5342235" y="1342454"/>
              <a:ext cx="3995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H="1">
              <a:off x="7098849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7977655" y="1342454"/>
              <a:ext cx="4994" cy="1654753"/>
            </a:xfrm>
            <a:prstGeom prst="line">
              <a:avLst/>
            </a:prstGeom>
            <a:ln w="19050" cmpd="sng"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 flipH="1">
              <a:off x="6220043" y="1342454"/>
              <a:ext cx="4994" cy="1654753"/>
            </a:xfrm>
            <a:prstGeom prst="line">
              <a:avLst/>
            </a:prstGeom>
            <a:ln w="38100" cmpd="sng">
              <a:solidFill>
                <a:schemeClr val="tx2">
                  <a:lumMod val="60000"/>
                  <a:lumOff val="40000"/>
                </a:schemeClr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2" descr="C:\Documents and Settings\Steveo\My Documents\Engineering\BCS\spong_0471649902\prepare_present\jpgsd\ch02\02_01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80"/>
          <a:stretch/>
        </p:blipFill>
        <p:spPr bwMode="auto">
          <a:xfrm>
            <a:off x="425450" y="2351981"/>
            <a:ext cx="8229600" cy="3270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42" name="TextBox 141"/>
          <p:cNvSpPr txBox="1"/>
          <p:nvPr/>
        </p:nvSpPr>
        <p:spPr>
          <a:xfrm>
            <a:off x="3938628" y="5444730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940599" y="3245865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6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 rot="18918551">
            <a:off x="4870159" y="4275481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-2.8</a:t>
            </a:r>
            <a:endParaRPr lang="en-US" b="1" dirty="0">
              <a:solidFill>
                <a:srgbClr val="C90000"/>
              </a:solidFill>
            </a:endParaRPr>
          </a:p>
        </p:txBody>
      </p:sp>
      <p:sp>
        <p:nvSpPr>
          <p:cNvPr id="145" name="TextBox 144"/>
          <p:cNvSpPr txBox="1"/>
          <p:nvPr/>
        </p:nvSpPr>
        <p:spPr>
          <a:xfrm rot="18918551">
            <a:off x="4839288" y="2171324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3.5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5522140" y="5366562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10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1885566" y="3651966"/>
            <a:ext cx="43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5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91" name="TextBox 190"/>
          <p:cNvSpPr txBox="1"/>
          <p:nvPr/>
        </p:nvSpPr>
        <p:spPr>
          <a:xfrm rot="18918551">
            <a:off x="3025981" y="6046915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-10.6</a:t>
            </a:r>
            <a:endParaRPr lang="en-US" b="1" dirty="0">
              <a:solidFill>
                <a:srgbClr val="C90000"/>
              </a:solidFill>
            </a:endParaRPr>
          </a:p>
        </p:txBody>
      </p:sp>
      <p:sp>
        <p:nvSpPr>
          <p:cNvPr id="192" name="TextBox 191"/>
          <p:cNvSpPr txBox="1"/>
          <p:nvPr/>
        </p:nvSpPr>
        <p:spPr>
          <a:xfrm rot="18918551">
            <a:off x="4511284" y="2047683"/>
            <a:ext cx="91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90000"/>
                </a:solidFill>
              </a:rPr>
              <a:t>4.2</a:t>
            </a:r>
            <a:endParaRPr lang="en-US" b="1" dirty="0">
              <a:solidFill>
                <a:srgbClr val="C90000"/>
              </a:solidFill>
            </a:endParaRPr>
          </a:p>
        </p:txBody>
      </p:sp>
      <p:graphicFrame>
        <p:nvGraphicFramePr>
          <p:cNvPr id="99" name="Object 9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7017370"/>
              </p:ext>
            </p:extLst>
          </p:nvPr>
        </p:nvGraphicFramePr>
        <p:xfrm>
          <a:off x="684151" y="1163638"/>
          <a:ext cx="2093912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20" name="Equation" r:id="rId6" imgW="863600" imgH="330200" progId="Equation.3">
                  <p:embed/>
                </p:oleObj>
              </mc:Choice>
              <mc:Fallback>
                <p:oleObj name="Equation" r:id="rId6" imgW="8636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4151" y="1163638"/>
                        <a:ext cx="2093912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0" name="Object 9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2629952"/>
              </p:ext>
            </p:extLst>
          </p:nvPr>
        </p:nvGraphicFramePr>
        <p:xfrm>
          <a:off x="6116593" y="5291381"/>
          <a:ext cx="2809828" cy="159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21" name="Equation" r:id="rId8" imgW="1765300" imgH="1003300" progId="Equation.3">
                  <p:embed/>
                </p:oleObj>
              </mc:Choice>
              <mc:Fallback>
                <p:oleObj name="Equation" r:id="rId8" imgW="17653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116593" y="5291381"/>
                        <a:ext cx="2809828" cy="1595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Arrow Connector 3"/>
          <p:cNvCxnSpPr/>
          <p:nvPr/>
        </p:nvCxnSpPr>
        <p:spPr>
          <a:xfrm flipV="1">
            <a:off x="2478755" y="3451575"/>
            <a:ext cx="1559849" cy="182937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flipV="1">
            <a:off x="5654819" y="1886889"/>
            <a:ext cx="1559849" cy="182937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H="1" flipV="1">
            <a:off x="4100761" y="3451575"/>
            <a:ext cx="1554058" cy="264684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H="1" flipV="1">
            <a:off x="964411" y="4999970"/>
            <a:ext cx="1554058" cy="264684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stealth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0097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Steveo\My Documents\Engineering\BCS\spong_0471649902\prepare_present\jpgsd\ch02\02_0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72" r="18364" b="21485"/>
          <a:stretch/>
        </p:blipFill>
        <p:spPr bwMode="auto">
          <a:xfrm>
            <a:off x="4143374" y="2696777"/>
            <a:ext cx="5000626" cy="3794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o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x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y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obtained by rotating o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x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y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 by </a:t>
            </a:r>
            <a:r>
              <a:rPr lang="en-US" sz="2800" dirty="0" err="1" smtClean="0"/>
              <a:t>θ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Problems: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 discontinuity  at  </a:t>
            </a:r>
            <a:r>
              <a:rPr lang="en-US" sz="2800" dirty="0" err="1" smtClean="0"/>
              <a:t>θ</a:t>
            </a:r>
            <a:r>
              <a:rPr lang="en-US" sz="2800" dirty="0" smtClean="0"/>
              <a:t> = 2π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What do we do in 3D?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This is a </a:t>
            </a:r>
            <a:r>
              <a:rPr lang="en-US" sz="2800" b="1" dirty="0" smtClean="0"/>
              <a:t>rotation matrix</a:t>
            </a:r>
            <a:endParaRPr lang="en-US" sz="2800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Rotation in the plane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527861"/>
              </p:ext>
            </p:extLst>
          </p:nvPr>
        </p:nvGraphicFramePr>
        <p:xfrm>
          <a:off x="1212850" y="2930525"/>
          <a:ext cx="1820863" cy="72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9" name="Equation" r:id="rId6" imgW="1143000" imgH="457200" progId="Equation.3">
                  <p:embed/>
                </p:oleObj>
              </mc:Choice>
              <mc:Fallback>
                <p:oleObj name="Equation" r:id="rId6" imgW="11430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12850" y="2930525"/>
                        <a:ext cx="1820863" cy="727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5381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789498"/>
            <a:ext cx="8229599" cy="3744527"/>
          </a:xfrm>
        </p:spPr>
        <p:txBody>
          <a:bodyPr/>
          <a:lstStyle/>
          <a:p>
            <a:r>
              <a:rPr lang="en-US" dirty="0" smtClean="0"/>
              <a:t>Show this is commutative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Because column vectors are unit length and mutually orthogonal the matrix is </a:t>
            </a:r>
            <a:r>
              <a:rPr lang="en-US" b="1" dirty="0" smtClean="0"/>
              <a:t>orthogonal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 such n x n matrices are called </a:t>
            </a:r>
            <a:r>
              <a:rPr lang="en-US" i="1" dirty="0" smtClean="0"/>
              <a:t>SO(n), </a:t>
            </a:r>
            <a:r>
              <a:rPr lang="en-US" b="1" dirty="0"/>
              <a:t>S</a:t>
            </a:r>
            <a:r>
              <a:rPr lang="en-US" b="1" dirty="0" smtClean="0"/>
              <a:t>pecial Orthogonal</a:t>
            </a:r>
            <a:r>
              <a:rPr lang="en-US" dirty="0" smtClean="0"/>
              <a:t> group of order </a:t>
            </a:r>
            <a:r>
              <a:rPr lang="en-US" i="1" dirty="0" smtClean="0"/>
              <a:t>n</a:t>
            </a:r>
            <a:endParaRPr lang="en-US" i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Rotation Matrix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5176928"/>
              </p:ext>
            </p:extLst>
          </p:nvPr>
        </p:nvGraphicFramePr>
        <p:xfrm>
          <a:off x="1306513" y="966788"/>
          <a:ext cx="3762375" cy="90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69" name="Equation" r:id="rId4" imgW="2362200" imgH="571500" progId="Equation.3">
                  <p:embed/>
                </p:oleObj>
              </mc:Choice>
              <mc:Fallback>
                <p:oleObj name="Equation" r:id="rId4" imgW="23622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06513" y="966788"/>
                        <a:ext cx="3762375" cy="908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2411511"/>
              </p:ext>
            </p:extLst>
          </p:nvPr>
        </p:nvGraphicFramePr>
        <p:xfrm>
          <a:off x="2673351" y="2782888"/>
          <a:ext cx="1355725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70" name="Equation" r:id="rId6" imgW="850900" imgH="406400" progId="Equation.3">
                  <p:embed/>
                </p:oleObj>
              </mc:Choice>
              <mc:Fallback>
                <p:oleObj name="Equation" r:id="rId6" imgW="8509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73351" y="2782888"/>
                        <a:ext cx="1355725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72558"/>
              </p:ext>
            </p:extLst>
          </p:nvPr>
        </p:nvGraphicFramePr>
        <p:xfrm>
          <a:off x="2147888" y="4887913"/>
          <a:ext cx="1355725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71" name="Equation" r:id="rId8" imgW="850900" imgH="406400" progId="Equation.3">
                  <p:embed/>
                </p:oleObj>
              </mc:Choice>
              <mc:Fallback>
                <p:oleObj name="Equation" r:id="rId8" imgW="8509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47888" y="4887913"/>
                        <a:ext cx="1355725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3271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such </a:t>
            </a:r>
            <a:r>
              <a:rPr lang="en-US" dirty="0"/>
              <a:t>n x n matrices are called </a:t>
            </a:r>
            <a:r>
              <a:rPr lang="en-US" i="1" dirty="0"/>
              <a:t>SO(n), </a:t>
            </a:r>
            <a:r>
              <a:rPr lang="en-US" b="1" dirty="0"/>
              <a:t>Special Orthogonal</a:t>
            </a:r>
            <a:r>
              <a:rPr lang="en-US" dirty="0"/>
              <a:t> group of order </a:t>
            </a:r>
            <a:r>
              <a:rPr lang="en-US" i="1" dirty="0" smtClean="0"/>
              <a:t>n</a:t>
            </a:r>
          </a:p>
          <a:p>
            <a:r>
              <a:rPr lang="en-US" dirty="0" smtClean="0"/>
              <a:t>Properties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i="1" dirty="0"/>
              <a:t>SO(n)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433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Steveo\My Documents\Engineering\BCS\spong_0471649902\prepare_present\jpgsd\ch02\02_03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000" y="2022684"/>
            <a:ext cx="5672138" cy="4492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b="1" dirty="0" smtClean="0"/>
              <a:t>basic rotation matrix</a:t>
            </a:r>
          </a:p>
          <a:p>
            <a:r>
              <a:rPr lang="en-US" dirty="0" smtClean="0"/>
              <a:t>3 properties: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Rotation in Three Dimensions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0228233"/>
              </p:ext>
            </p:extLst>
          </p:nvPr>
        </p:nvGraphicFramePr>
        <p:xfrm>
          <a:off x="711200" y="1340644"/>
          <a:ext cx="4572000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2" name="Equation" r:id="rId6" imgW="2870200" imgH="736600" progId="Equation.3">
                  <p:embed/>
                </p:oleObj>
              </mc:Choice>
              <mc:Fallback>
                <p:oleObj name="Equation" r:id="rId6" imgW="2870200" imgH="736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11200" y="1340644"/>
                        <a:ext cx="4572000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245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Documents and Settings\Steveo\My Documents\Engineering\BCS\spong_0471649902\prepare_present\jpgsd\ch02\02_04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1175" y="1073150"/>
            <a:ext cx="7866063" cy="617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9219" name="Text Box 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47700" y="6642100"/>
            <a:ext cx="7866063" cy="1905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rgbClr val="272727"/>
                </a:solidFill>
                <a:latin typeface="Arial" charset="0"/>
              </a:rPr>
              <a:t>02_04</a:t>
            </a:r>
          </a:p>
        </p:txBody>
      </p:sp>
      <p:sp>
        <p:nvSpPr>
          <p:cNvPr id="9220" name="Rectangle 4" hidden="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02_04</a:t>
            </a:r>
          </a:p>
        </p:txBody>
      </p:sp>
      <p:sp>
        <p:nvSpPr>
          <p:cNvPr id="6" name="Title 2"/>
          <p:cNvSpPr txBox="1">
            <a:spLocks/>
          </p:cNvSpPr>
          <p:nvPr/>
        </p:nvSpPr>
        <p:spPr bwMode="auto">
          <a:xfrm>
            <a:off x="957942" y="0"/>
            <a:ext cx="7728857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C9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Relative Orientation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6391487"/>
              </p:ext>
            </p:extLst>
          </p:nvPr>
        </p:nvGraphicFramePr>
        <p:xfrm>
          <a:off x="3771900" y="1112838"/>
          <a:ext cx="5340350" cy="235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6" name="Equation" r:id="rId7" imgW="3352800" imgH="1485900" progId="Equation.3">
                  <p:embed/>
                </p:oleObj>
              </mc:Choice>
              <mc:Fallback>
                <p:oleObj name="Equation" r:id="rId7" imgW="3352800" imgH="148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71900" y="1112838"/>
                        <a:ext cx="5340350" cy="2355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654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Reviewed Vectors from Linear </a:t>
            </a:r>
            <a:r>
              <a:rPr lang="en-US" dirty="0" smtClean="0"/>
              <a:t>Algebra</a:t>
            </a:r>
            <a:endParaRPr lang="en-US" dirty="0" smtClean="0"/>
          </a:p>
          <a:p>
            <a:r>
              <a:rPr lang="en-US" dirty="0" smtClean="0"/>
              <a:t>Representing Positions</a:t>
            </a:r>
          </a:p>
          <a:p>
            <a:r>
              <a:rPr lang="en-US" dirty="0" smtClean="0"/>
              <a:t>Representing Rotations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637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Study Sections 2.3,2.4,2.7 &amp; Appendix B for Lecture 3</a:t>
            </a:r>
          </a:p>
          <a:p>
            <a:pPr lvl="1"/>
            <a:r>
              <a:rPr lang="en-US" b="1" dirty="0" smtClean="0"/>
              <a:t>This is important</a:t>
            </a:r>
            <a:r>
              <a:rPr lang="en-US" dirty="0" smtClean="0"/>
              <a:t>: I want you to come prepared for each class by reading ahead, and have an idea of what to expect</a:t>
            </a:r>
          </a:p>
          <a:p>
            <a:pPr lvl="2"/>
            <a:r>
              <a:rPr lang="en-US" dirty="0" smtClean="0"/>
              <a:t>Write down your questions and bring them with you</a:t>
            </a:r>
          </a:p>
          <a:p>
            <a:pPr lvl="2"/>
            <a:r>
              <a:rPr lang="en-US" i="1" u="sng" dirty="0" smtClean="0">
                <a:solidFill>
                  <a:srgbClr val="C90000"/>
                </a:solidFill>
              </a:rPr>
              <a:t>I may do a quiz in class based on your assigned reading</a:t>
            </a:r>
          </a:p>
          <a:p>
            <a:pPr lvl="1"/>
            <a:r>
              <a:rPr lang="en-US" b="1" dirty="0" smtClean="0"/>
              <a:t>This is good for you</a:t>
            </a:r>
          </a:p>
          <a:p>
            <a:pPr lvl="2"/>
            <a:r>
              <a:rPr lang="en-US" dirty="0" smtClean="0"/>
              <a:t>Advance reading will help you grasp the subject with much less effort</a:t>
            </a:r>
            <a:endParaRPr lang="en-US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the Next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168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Class</a:t>
            </a:r>
            <a:endParaRPr lang="en-US" dirty="0"/>
          </a:p>
        </p:txBody>
      </p:sp>
      <p:pic>
        <p:nvPicPr>
          <p:cNvPr id="15" name="Picture 2" descr="C:\Documents and Settings\Steveo\My Documents\Engineering\BCS\spong_0471649902\prepare_present\jpgsd\ch01\01_19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90600"/>
            <a:ext cx="82296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76200" y="6299200"/>
            <a:ext cx="899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want manipulator to move from home to A to follow surface contour to B at constant velocity while maintaining force F.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09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Describe position of tool, A, B in common coordinate system (Ch. 2: coordinate sys. and transformations)</a:t>
            </a:r>
          </a:p>
          <a:p>
            <a:r>
              <a:rPr lang="en-US" sz="2400" dirty="0" smtClean="0"/>
              <a:t>Typically robot has sensors to measure θ</a:t>
            </a:r>
            <a:r>
              <a:rPr lang="en-US" sz="2400" baseline="-25000" dirty="0" smtClean="0"/>
              <a:t>1, </a:t>
            </a:r>
            <a:r>
              <a:rPr lang="en-US" sz="2400" dirty="0" smtClean="0"/>
              <a:t>θ</a:t>
            </a:r>
            <a:r>
              <a:rPr lang="en-US" sz="2400" baseline="-25000" dirty="0" smtClean="0"/>
              <a:t>2,</a:t>
            </a:r>
            <a:r>
              <a:rPr lang="en-US" sz="2400" dirty="0" smtClean="0"/>
              <a:t> Forward Kinematics: determine position and orientation of end effector or tool in terms of joint variables</a:t>
            </a:r>
            <a:endParaRPr lang="en-US" sz="2400" baseline="-25000" dirty="0"/>
          </a:p>
          <a:p>
            <a:endParaRPr lang="en-US" baseline="-25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Coordinate System Ch. 2</a:t>
            </a:r>
            <a:endParaRPr lang="en-US" dirty="0"/>
          </a:p>
        </p:txBody>
      </p:sp>
      <p:pic>
        <p:nvPicPr>
          <p:cNvPr id="4" name="Picture 2" descr="C:\Documents and Settings\Steveo\My Documents\Engineering\BCS\spong_0471649902\prepare_present\jpgsd\ch01\01_20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650" y="3243262"/>
            <a:ext cx="6172200" cy="3614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8320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Kinematics Ch. 3.2</a:t>
            </a:r>
            <a:endParaRPr lang="en-US" dirty="0"/>
          </a:p>
        </p:txBody>
      </p:sp>
      <p:pic>
        <p:nvPicPr>
          <p:cNvPr id="4" name="Picture 2" descr="C:\Documents and Settings\Steveo\My Documents\Engineering\BCS\spong_0471649902\prepare_present\jpgsd\ch01\01_20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6000"/>
            <a:ext cx="9144000" cy="5355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2895600" y="2819400"/>
            <a:ext cx="1244600" cy="5588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140200" y="1752600"/>
            <a:ext cx="787400" cy="9652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225800" y="2667000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16400" y="1810266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11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Kinematics Ch. 3.2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-457200" y="1092200"/>
            <a:ext cx="4495800" cy="3454400"/>
            <a:chOff x="2057400" y="1016000"/>
            <a:chExt cx="4495800" cy="3454400"/>
          </a:xfrm>
        </p:grpSpPr>
        <p:pic>
          <p:nvPicPr>
            <p:cNvPr id="4" name="Picture 2" descr="C:\Documents and Settings\Steveo\My Documents\Engineering\BCS\spong_0471649902\prepare_present\jpgsd\ch01\01_20.jpg"/>
            <p:cNvPicPr preferRelativeResize="0"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44" r="25926" b="28327"/>
            <a:stretch/>
          </p:blipFill>
          <p:spPr bwMode="auto">
            <a:xfrm>
              <a:off x="2057400" y="1016000"/>
              <a:ext cx="4495800" cy="34544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cxnSp>
          <p:nvCxnSpPr>
            <p:cNvPr id="6" name="Straight Arrow Connector 5"/>
            <p:cNvCxnSpPr/>
            <p:nvPr/>
          </p:nvCxnSpPr>
          <p:spPr>
            <a:xfrm flipV="1">
              <a:off x="2895600" y="2819400"/>
              <a:ext cx="1244600" cy="55880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4140200" y="1752600"/>
              <a:ext cx="787400" cy="96520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3225800" y="2667000"/>
              <a:ext cx="99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r>
                <a:rPr lang="en-US" baseline="-25000" dirty="0" smtClean="0"/>
                <a:t>1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216400" y="1810266"/>
              <a:ext cx="99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r>
                <a:rPr lang="en-US" baseline="-25000" dirty="0" smtClean="0"/>
                <a:t>2</a:t>
              </a:r>
              <a:endParaRPr lang="en-US" dirty="0"/>
            </a:p>
          </p:txBody>
        </p:sp>
      </p:grp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7847946"/>
              </p:ext>
            </p:extLst>
          </p:nvPr>
        </p:nvGraphicFramePr>
        <p:xfrm>
          <a:off x="4038600" y="1572049"/>
          <a:ext cx="4340225" cy="10774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Equation" r:id="rId6" imgW="1790700" imgH="444500" progId="Equation.3">
                  <p:embed/>
                </p:oleObj>
              </mc:Choice>
              <mc:Fallback>
                <p:oleObj name="Equation" r:id="rId6" imgW="17907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38600" y="1572049"/>
                        <a:ext cx="4340225" cy="10774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2544823"/>
              </p:ext>
            </p:extLst>
          </p:nvPr>
        </p:nvGraphicFramePr>
        <p:xfrm>
          <a:off x="3759200" y="3788291"/>
          <a:ext cx="5307511" cy="1161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" name="Equation" r:id="rId8" imgW="2844800" imgH="622300" progId="Equation.3">
                  <p:embed/>
                </p:oleObj>
              </mc:Choice>
              <mc:Fallback>
                <p:oleObj name="Equation" r:id="rId8" imgW="2844800" imgH="622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59200" y="3788291"/>
                        <a:ext cx="5307511" cy="1161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335104"/>
              </p:ext>
            </p:extLst>
          </p:nvPr>
        </p:nvGraphicFramePr>
        <p:xfrm>
          <a:off x="2814638" y="5160963"/>
          <a:ext cx="5827712" cy="1065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" name="Equation" r:id="rId10" imgW="3124200" imgH="571500" progId="Equation.3">
                  <p:embed/>
                </p:oleObj>
              </mc:Choice>
              <mc:Fallback>
                <p:oleObj name="Equation" r:id="rId10" imgW="31242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814638" y="5160963"/>
                        <a:ext cx="5827712" cy="1065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4038600" y="1182132"/>
            <a:ext cx="2430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Location of end effector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970330" y="3112532"/>
            <a:ext cx="499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Orientation of tool frame found by projecting coordinate frame 2 onto 0: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11125" y="5160963"/>
            <a:ext cx="2703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Rotation matrix</a:t>
            </a:r>
            <a:r>
              <a:rPr lang="en-US" dirty="0" smtClean="0"/>
              <a:t>:</a:t>
            </a:r>
          </a:p>
          <a:p>
            <a:r>
              <a:rPr lang="en-US" dirty="0" smtClean="0"/>
              <a:t>Orientation of coordinate frame 2 according to coordinate frame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451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To command the robot to move to A we need to determine </a:t>
            </a:r>
            <a:r>
              <a:rPr lang="en-US" dirty="0"/>
              <a:t>θ</a:t>
            </a:r>
            <a:r>
              <a:rPr lang="en-US" baseline="-25000" dirty="0"/>
              <a:t>1, </a:t>
            </a:r>
            <a:r>
              <a:rPr lang="en-US" dirty="0" smtClean="0"/>
              <a:t>θ</a:t>
            </a:r>
            <a:r>
              <a:rPr lang="en-US" baseline="-25000" dirty="0" smtClean="0"/>
              <a:t>2.  </a:t>
            </a:r>
            <a:r>
              <a:rPr lang="en-US" sz="2800" dirty="0" smtClean="0"/>
              <a:t>[nonlinear equations to invert]</a:t>
            </a:r>
            <a:r>
              <a:rPr lang="en-US" sz="2800" b="1" dirty="0" smtClean="0"/>
              <a:t> </a:t>
            </a:r>
            <a:endParaRPr lang="en-US" sz="2800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Inverse Kinematics Ch. 3.3</a:t>
            </a:r>
            <a:endParaRPr lang="en-US" dirty="0"/>
          </a:p>
        </p:txBody>
      </p:sp>
      <p:pic>
        <p:nvPicPr>
          <p:cNvPr id="7" name="Picture 2" descr="C:\Documents and Settings\Steveo\My Documents\Engineering\BCS\spong_0471649902\prepare_present\jpgsd\ch01\01_21.jpg"/>
          <p:cNvPicPr preferRelativeResize="0"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117339"/>
            <a:ext cx="8229600" cy="438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7529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Inverse Kinematics Ch. 3.3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58539"/>
            <a:ext cx="8229600" cy="4932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089825"/>
              </p:ext>
            </p:extLst>
          </p:nvPr>
        </p:nvGraphicFramePr>
        <p:xfrm>
          <a:off x="1327150" y="2575718"/>
          <a:ext cx="1939925" cy="67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13" name="Equation" r:id="rId5" imgW="800100" imgH="279400" progId="Equation.3">
                  <p:embed/>
                </p:oleObj>
              </mc:Choice>
              <mc:Fallback>
                <p:oleObj name="Equation" r:id="rId5" imgW="800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27150" y="2575718"/>
                        <a:ext cx="1939925" cy="677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Left Brace 7"/>
          <p:cNvSpPr/>
          <p:nvPr/>
        </p:nvSpPr>
        <p:spPr>
          <a:xfrm rot="2495905">
            <a:off x="3755586" y="1328593"/>
            <a:ext cx="607966" cy="342419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26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Inverse Kinematics </a:t>
            </a:r>
            <a:r>
              <a:rPr lang="en-US" dirty="0" err="1" smtClean="0"/>
              <a:t>Ch</a:t>
            </a:r>
            <a:r>
              <a:rPr lang="en-US" dirty="0" smtClean="0"/>
              <a:t> 3.3</a:t>
            </a:r>
            <a:endParaRPr lang="en-US" dirty="0"/>
          </a:p>
        </p:txBody>
      </p:sp>
      <p:pic>
        <p:nvPicPr>
          <p:cNvPr id="5" name="Picture 2" descr="C:\Documents and Settings\Steveo\My Documents\Engineering\BCS\spong_0471649902\prepare_present\jpgsd\ch01\01_22.jpg"/>
          <p:cNvPicPr preferRelativeResize="0"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0" r="18519" b="9551"/>
          <a:stretch/>
        </p:blipFill>
        <p:spPr bwMode="auto">
          <a:xfrm>
            <a:off x="-177800" y="914400"/>
            <a:ext cx="5207000" cy="4461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431431"/>
              </p:ext>
            </p:extLst>
          </p:nvPr>
        </p:nvGraphicFramePr>
        <p:xfrm>
          <a:off x="4756150" y="1817688"/>
          <a:ext cx="3995738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79" name="Equation" r:id="rId5" imgW="1549400" imgH="241300" progId="Equation.3">
                  <p:embed/>
                </p:oleObj>
              </mc:Choice>
              <mc:Fallback>
                <p:oleObj name="Equation" r:id="rId5" imgW="1549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56150" y="1817688"/>
                        <a:ext cx="3995738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151887"/>
              </p:ext>
            </p:extLst>
          </p:nvPr>
        </p:nvGraphicFramePr>
        <p:xfrm>
          <a:off x="4737101" y="3073275"/>
          <a:ext cx="4406900" cy="2392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80" name="Equation" r:id="rId7" imgW="2362200" imgH="1282700" progId="Equation.3">
                  <p:embed/>
                </p:oleObj>
              </mc:Choice>
              <mc:Fallback>
                <p:oleObj name="Equation" r:id="rId7" imgW="23622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37101" y="3073275"/>
                        <a:ext cx="4406900" cy="2392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691487" y="988370"/>
            <a:ext cx="445251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Law of cosines:  triangle sides </a:t>
            </a:r>
            <a:r>
              <a:rPr lang="en-US" sz="2400" dirty="0" err="1" smtClean="0"/>
              <a:t>a,b,c</a:t>
            </a:r>
            <a:r>
              <a:rPr lang="en-US" sz="2400" dirty="0" smtClean="0"/>
              <a:t>, and angle opposite c is </a:t>
            </a:r>
            <a:r>
              <a:rPr lang="en-US" sz="2400" dirty="0" err="1" smtClean="0"/>
              <a:t>θ</a:t>
            </a:r>
            <a:r>
              <a:rPr lang="en-US" sz="2400" baseline="-25000" dirty="0" err="1" smtClean="0"/>
              <a:t>c</a:t>
            </a:r>
            <a:r>
              <a:rPr lang="en-US" sz="2400" baseline="-25000" dirty="0" smtClean="0"/>
              <a:t>,</a:t>
            </a:r>
          </a:p>
          <a:p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359186" y="5096305"/>
            <a:ext cx="164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Rotation matrix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887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CAPTION" val="Picture 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NOTES_FOOT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IW_TYPE_IMAGE" val="Text Box 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3594</TotalTime>
  <Words>936</Words>
  <Application>Microsoft Macintosh PowerPoint</Application>
  <PresentationFormat>On-screen Show (4:3)</PresentationFormat>
  <Paragraphs>166</Paragraphs>
  <Slides>28</Slides>
  <Notes>19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Office Theme</vt:lpstr>
      <vt:lpstr>Equation</vt:lpstr>
      <vt:lpstr>Document</vt:lpstr>
      <vt:lpstr>Microsoft Equation</vt:lpstr>
      <vt:lpstr>PowerPoint Presentation</vt:lpstr>
      <vt:lpstr>Welcome!</vt:lpstr>
      <vt:lpstr>Outline Of Class</vt:lpstr>
      <vt:lpstr>Coordinate System Ch. 2</vt:lpstr>
      <vt:lpstr>Forward Kinematics Ch. 3.2</vt:lpstr>
      <vt:lpstr>Forward Kinematics Ch. 3.2</vt:lpstr>
      <vt:lpstr>Inverse Kinematics Ch. 3.3</vt:lpstr>
      <vt:lpstr>Inverse Kinematics Ch. 3.3</vt:lpstr>
      <vt:lpstr>Inverse Kinematics Ch 3.3</vt:lpstr>
      <vt:lpstr>Velocity Kinematics Ch 4</vt:lpstr>
      <vt:lpstr>Inv. Velocity Kinematics Ch. 4</vt:lpstr>
      <vt:lpstr>How many solutions to the inverse kinematics problem are there?</vt:lpstr>
      <vt:lpstr>Singular Configurations Ch. 4</vt:lpstr>
      <vt:lpstr>In class worksheet</vt:lpstr>
      <vt:lpstr>Quiz answers (write correct answer)</vt:lpstr>
      <vt:lpstr>Quiz answers (write correct answer)</vt:lpstr>
      <vt:lpstr>Quiz answers (write correct answer)</vt:lpstr>
      <vt:lpstr>Representing Positions</vt:lpstr>
      <vt:lpstr>Representing Positions</vt:lpstr>
      <vt:lpstr>Representing Positions</vt:lpstr>
      <vt:lpstr>Vectors = free vectors</vt:lpstr>
      <vt:lpstr>Rotation in the plane</vt:lpstr>
      <vt:lpstr>Rotation Matrix</vt:lpstr>
      <vt:lpstr>Properties of SO(n)</vt:lpstr>
      <vt:lpstr>Rotation in Three Dimensions</vt:lpstr>
      <vt:lpstr>02_04</vt:lpstr>
      <vt:lpstr>Summary</vt:lpstr>
      <vt:lpstr>For the Next Class</vt:lpstr>
    </vt:vector>
  </TitlesOfParts>
  <Company>University of Houston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Badri Roysam</dc:creator>
  <cp:lastModifiedBy>Aaron Becker</cp:lastModifiedBy>
  <cp:revision>137</cp:revision>
  <dcterms:created xsi:type="dcterms:W3CDTF">2015-11-24T18:35:18Z</dcterms:created>
  <dcterms:modified xsi:type="dcterms:W3CDTF">2016-01-22T04:03:58Z</dcterms:modified>
</cp:coreProperties>
</file>

<file path=docProps/thumbnail.jpeg>
</file>